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6858000" cy="9144000"/>
  <p:embeddedFontLst>
    <p:embeddedFont>
      <p:font typeface="Raleway"/>
      <p:regular r:id="rId57"/>
      <p:bold r:id="rId58"/>
      <p:italic r:id="rId59"/>
      <p:boldItalic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Playfair Display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  <p:embeddedFont>
      <p:font typeface="Source Code Pro"/>
      <p:regular r:id="rId73"/>
      <p:bold r:id="rId74"/>
    </p:embeddedFont>
    <p:embeddedFont>
      <p:font typeface="Lora"/>
      <p:regular r:id="rId75"/>
      <p:bold r:id="rId76"/>
      <p:italic r:id="rId77"/>
      <p:boldItalic r:id="rId78"/>
    </p:embeddedFont>
    <p:embeddedFont>
      <p:font typeface="Oswald"/>
      <p:regular r:id="rId79"/>
      <p:bold r:id="rId80"/>
    </p:embeddedFont>
    <p:embeddedFont>
      <p:font typeface="Merriweather Black"/>
      <p:bold r:id="rId81"/>
      <p:boldItalic r:id="rId82"/>
    </p:embeddedFont>
    <p:embeddedFont>
      <p:font typeface="Merriweather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Merriweather-bold.fntdata"/><Relationship Id="rId83" Type="http://schemas.openxmlformats.org/officeDocument/2006/relationships/font" Target="fonts/Merriweather-regular.fntdata"/><Relationship Id="rId42" Type="http://schemas.openxmlformats.org/officeDocument/2006/relationships/slide" Target="slides/slide35.xml"/><Relationship Id="rId86" Type="http://schemas.openxmlformats.org/officeDocument/2006/relationships/font" Target="fonts/Merriweather-boldItalic.fntdata"/><Relationship Id="rId41" Type="http://schemas.openxmlformats.org/officeDocument/2006/relationships/slide" Target="slides/slide34.xml"/><Relationship Id="rId85" Type="http://schemas.openxmlformats.org/officeDocument/2006/relationships/font" Target="fonts/Merriweather-italic.fntdata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Oswald-bold.fntdata"/><Relationship Id="rId82" Type="http://schemas.openxmlformats.org/officeDocument/2006/relationships/font" Target="fonts/MerriweatherBlack-boldItalic.fntdata"/><Relationship Id="rId81" Type="http://schemas.openxmlformats.org/officeDocument/2006/relationships/font" Target="fonts/MerriweatherBlack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SourceCodePro-regular.fntdata"/><Relationship Id="rId72" Type="http://schemas.openxmlformats.org/officeDocument/2006/relationships/font" Target="fonts/Lato-boldItalic.fntdata"/><Relationship Id="rId31" Type="http://schemas.openxmlformats.org/officeDocument/2006/relationships/slide" Target="slides/slide24.xml"/><Relationship Id="rId75" Type="http://schemas.openxmlformats.org/officeDocument/2006/relationships/font" Target="fonts/Lora-regular.fntdata"/><Relationship Id="rId30" Type="http://schemas.openxmlformats.org/officeDocument/2006/relationships/slide" Target="slides/slide23.xml"/><Relationship Id="rId74" Type="http://schemas.openxmlformats.org/officeDocument/2006/relationships/font" Target="fonts/SourceCodePro-bold.fntdata"/><Relationship Id="rId33" Type="http://schemas.openxmlformats.org/officeDocument/2006/relationships/slide" Target="slides/slide26.xml"/><Relationship Id="rId77" Type="http://schemas.openxmlformats.org/officeDocument/2006/relationships/font" Target="fonts/Lora-italic.fntdata"/><Relationship Id="rId32" Type="http://schemas.openxmlformats.org/officeDocument/2006/relationships/slide" Target="slides/slide25.xml"/><Relationship Id="rId76" Type="http://schemas.openxmlformats.org/officeDocument/2006/relationships/font" Target="fonts/Lora-bold.fntdata"/><Relationship Id="rId35" Type="http://schemas.openxmlformats.org/officeDocument/2006/relationships/slide" Target="slides/slide28.xml"/><Relationship Id="rId79" Type="http://schemas.openxmlformats.org/officeDocument/2006/relationships/font" Target="fonts/Oswald-regular.fntdata"/><Relationship Id="rId34" Type="http://schemas.openxmlformats.org/officeDocument/2006/relationships/slide" Target="slides/slide27.xml"/><Relationship Id="rId78" Type="http://schemas.openxmlformats.org/officeDocument/2006/relationships/font" Target="fonts/Lora-boldItalic.fntdata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3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5.xml"/><Relationship Id="rId66" Type="http://schemas.openxmlformats.org/officeDocument/2006/relationships/font" Target="fonts/PlayfairDisplay-bold.fntdata"/><Relationship Id="rId21" Type="http://schemas.openxmlformats.org/officeDocument/2006/relationships/slide" Target="slides/slide14.xml"/><Relationship Id="rId65" Type="http://schemas.openxmlformats.org/officeDocument/2006/relationships/font" Target="fonts/PlayfairDisplay-regular.fntdata"/><Relationship Id="rId24" Type="http://schemas.openxmlformats.org/officeDocument/2006/relationships/slide" Target="slides/slide17.xml"/><Relationship Id="rId68" Type="http://schemas.openxmlformats.org/officeDocument/2006/relationships/font" Target="fonts/PlayfairDisplay-boldItalic.fntdata"/><Relationship Id="rId23" Type="http://schemas.openxmlformats.org/officeDocument/2006/relationships/slide" Target="slides/slide16.xml"/><Relationship Id="rId67" Type="http://schemas.openxmlformats.org/officeDocument/2006/relationships/font" Target="fonts/PlayfairDisplay-italic.fntdata"/><Relationship Id="rId60" Type="http://schemas.openxmlformats.org/officeDocument/2006/relationships/font" Target="fonts/Raleway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Raleway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aleway-italic.fntdata"/><Relationship Id="rId14" Type="http://schemas.openxmlformats.org/officeDocument/2006/relationships/slide" Target="slides/slide7.xml"/><Relationship Id="rId58" Type="http://schemas.openxmlformats.org/officeDocument/2006/relationships/font" Target="fonts/Raleway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fc54b508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fc54b50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fc54b5088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fc54b5088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fc54b5088_0_8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fc54b5088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c54b5088_0_1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c54b508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fc54b5088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fc54b5088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fc54b5088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fc54b5088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fc54b5088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fc54b5088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fc54b5088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fc54b5088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fc54b5088_0_10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fc54b5088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fc54b5088_0_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fc54b508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fc54b5088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fc54b5088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fc54b508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fc54b508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fc54b5088_0_10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fc54b5088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fc54b5088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fc54b5088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fc54b5088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fc54b5088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fc54b5088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fc54b5088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fc54b5088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fc54b5088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fc54b5088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fc54b5088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fc54b5088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fc54b5088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d3f032d5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0d3f032d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0d3f032d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0d3f032d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fc54b5088_0_11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fc54b5088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fc54b5088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fc54b5088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fc54b508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fc54b508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fc54b5088_0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fc54b508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fc54b5088_0_3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fc54b508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fc54b5088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fc54b5088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fc54b5088_0_1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fc54b5088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fc54b5088_0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fc54b5088_0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fc54b5088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fc54b5088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fc54b5088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fc54b5088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fc54b5088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fc54b5088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fc54b5088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fc54b5088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fc54b5088_0_7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fc54b5088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fc54b5088_0_4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fc54b5088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fc54b5088_0_4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fc54b5088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fc54b5088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fc54b5088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fc54b5088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fc54b5088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fc54b5088_0_6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fc54b5088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fc54b5088_0_6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fc54b5088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0d3f032d5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0d3f032d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0d3f032d5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0d3f032d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fc54b5088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fc54b5088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fc54b508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fc54b508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fc54b5088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fc54b508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fc54b5088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fc54b5088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fc54b5088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fc54b5088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fc54b5088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fc54b5088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fc54b5088_0_8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fc54b5088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" name="Google Shape;61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" name="Google Shape;81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6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6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28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34" name="Google Shape;134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9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39" name="Google Shape;139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2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31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48" name="Google Shape;148;p3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3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57" name="Google Shape;157;p3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163" name="Google Shape;16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35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66" name="Google Shape;166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7" name="Google Shape;167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hyperlink" Target="https://ramanaditya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en.wikipedia.org/wiki/NAT_traversal" TargetMode="External"/><Relationship Id="rId4" Type="http://schemas.openxmlformats.org/officeDocument/2006/relationships/hyperlink" Target="http://en.wikipedia.org/wiki/NAT_traversal" TargetMode="External"/><Relationship Id="rId5" Type="http://schemas.openxmlformats.org/officeDocument/2006/relationships/hyperlink" Target="http://en.wikipedia.org/wiki/NAT_traversal" TargetMode="External"/><Relationship Id="rId6" Type="http://schemas.openxmlformats.org/officeDocument/2006/relationships/hyperlink" Target="https://webrtc.or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hyperlink" Target="https://www.glugmvit.com" TargetMode="External"/><Relationship Id="rId6" Type="http://schemas.openxmlformats.org/officeDocument/2006/relationships/hyperlink" Target="https://blog.glugmvit.co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w3c.org/" TargetMode="External"/><Relationship Id="rId4" Type="http://schemas.openxmlformats.org/officeDocument/2006/relationships/hyperlink" Target="http://www.w3schools.com/" TargetMode="External"/><Relationship Id="rId5" Type="http://schemas.openxmlformats.org/officeDocument/2006/relationships/hyperlink" Target="https://www.coursera.org" TargetMode="External"/><Relationship Id="rId6" Type="http://schemas.openxmlformats.org/officeDocument/2006/relationships/hyperlink" Target="https://www.edx.org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webstyleguide.com/" TargetMode="External"/><Relationship Id="rId4" Type="http://schemas.openxmlformats.org/officeDocument/2006/relationships/hyperlink" Target="http://www.useit.com/" TargetMode="External"/><Relationship Id="rId5" Type="http://schemas.openxmlformats.org/officeDocument/2006/relationships/hyperlink" Target="http://www.coolhomepages.com/" TargetMode="External"/><Relationship Id="rId6" Type="http://schemas.openxmlformats.org/officeDocument/2006/relationships/hyperlink" Target="http://www.webpagesthatsuck.com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websiteoptimization.com/services/analyze/" TargetMode="External"/><Relationship Id="rId4" Type="http://schemas.openxmlformats.org/officeDocument/2006/relationships/hyperlink" Target="http://www.w3schools.com/browsers/browserstats.asp" TargetMode="External"/><Relationship Id="rId5" Type="http://schemas.openxmlformats.org/officeDocument/2006/relationships/hyperlink" Target="http://www.makoa.org/" TargetMode="External"/><Relationship Id="rId6" Type="http://schemas.openxmlformats.org/officeDocument/2006/relationships/hyperlink" Target="http://www.delorie.com/web/lynxview.html" TargetMode="External"/><Relationship Id="rId7" Type="http://schemas.openxmlformats.org/officeDocument/2006/relationships/hyperlink" Target="http://www.yellowpipe.com/yis/tools/lynx/lynx_viewer.php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eveloper.msntv.com/Tools/WebTVVwr.asp" TargetMode="External"/><Relationship Id="rId4" Type="http://schemas.openxmlformats.org/officeDocument/2006/relationships/hyperlink" Target="http://validator.w3.org/" TargetMode="External"/><Relationship Id="rId5" Type="http://schemas.openxmlformats.org/officeDocument/2006/relationships/hyperlink" Target="http://bobby.watchfire.com/" TargetMode="External"/><Relationship Id="rId6" Type="http://schemas.openxmlformats.org/officeDocument/2006/relationships/hyperlink" Target="http://www.websiteoptimization.com/bw/0508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linkedin.com/in/ramanaditya/" TargetMode="External"/><Relationship Id="rId4" Type="http://schemas.openxmlformats.org/officeDocument/2006/relationships/hyperlink" Target="https://github.com/ramanaditya" TargetMode="External"/><Relationship Id="rId5" Type="http://schemas.openxmlformats.org/officeDocument/2006/relationships/hyperlink" Target="mailto:adityaraman96@gmail.com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9CB9C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type="title"/>
          </p:nvPr>
        </p:nvSpPr>
        <p:spPr>
          <a:xfrm>
            <a:off x="0" y="1107950"/>
            <a:ext cx="4765800" cy="1683600"/>
          </a:xfrm>
          <a:prstGeom prst="rect">
            <a:avLst/>
          </a:prstGeom>
          <a:effectLst>
            <a:outerShdw rotWithShape="0" algn="bl" dir="5880000" dist="9525">
              <a:srgbClr val="000000"/>
            </a:outerShdw>
            <a:reflection blurRad="0" dir="0" dist="0" endA="0" endPos="28000" fadeDir="5400012" kx="0" rotWithShape="0" algn="bl" stA="52000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WEB DEVELOPMENT</a:t>
            </a:r>
            <a:endParaRPr sz="41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Open Chromebook laptop computer" id="176" name="Google Shape;1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992" y="697325"/>
            <a:ext cx="4876401" cy="2891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177" name="Google Shape;177;p3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845927" y="951550"/>
            <a:ext cx="3641400" cy="202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78" name="Google Shape;17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495" y="1585375"/>
            <a:ext cx="1514676" cy="2974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179" name="Google Shape;17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5570" y="1818753"/>
            <a:ext cx="1365025" cy="24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7"/>
          <p:cNvSpPr txBox="1"/>
          <p:nvPr/>
        </p:nvSpPr>
        <p:spPr>
          <a:xfrm>
            <a:off x="293925" y="4285500"/>
            <a:ext cx="27039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-"/>
            </a:pPr>
            <a:r>
              <a:rPr lang="en-GB" sz="2400">
                <a:uFill>
                  <a:noFill/>
                </a:uFill>
                <a:latin typeface="Lora"/>
                <a:ea typeface="Lora"/>
                <a:cs typeface="Lora"/>
                <a:sym typeface="Lora"/>
                <a:hlinkClick r:id="rId7"/>
              </a:rPr>
              <a:t>Aditya Raman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980000"/>
                </a:solidFill>
              </a:rPr>
              <a:t>Why you should ???</a:t>
            </a:r>
            <a:endParaRPr sz="3600">
              <a:solidFill>
                <a:srgbClr val="980000"/>
              </a:solidFill>
            </a:endParaRPr>
          </a:p>
        </p:txBody>
      </p:sp>
      <p:sp>
        <p:nvSpPr>
          <p:cNvPr id="232" name="Google Shape;23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GB" sz="2400">
                <a:solidFill>
                  <a:srgbClr val="000000"/>
                </a:solidFill>
              </a:rPr>
              <a:t>What is the purpose and goal of your website?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GB" sz="2400">
                <a:solidFill>
                  <a:srgbClr val="000000"/>
                </a:solidFill>
              </a:rPr>
              <a:t>What is your expected outcome from your</a:t>
            </a:r>
            <a:br>
              <a:rPr lang="en-GB" sz="2400">
                <a:solidFill>
                  <a:srgbClr val="000000"/>
                </a:solidFill>
              </a:rPr>
            </a:br>
            <a:r>
              <a:rPr lang="en-GB" sz="2400">
                <a:solidFill>
                  <a:srgbClr val="000000"/>
                </a:solidFill>
              </a:rPr>
              <a:t> Website?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GB" sz="2400">
                <a:solidFill>
                  <a:srgbClr val="000000"/>
                </a:solidFill>
              </a:rPr>
              <a:t>How much money and time are you willing to</a:t>
            </a:r>
            <a:br>
              <a:rPr lang="en-GB" sz="2400">
                <a:solidFill>
                  <a:srgbClr val="000000"/>
                </a:solidFill>
              </a:rPr>
            </a:br>
            <a:r>
              <a:rPr lang="en-GB" sz="2400">
                <a:solidFill>
                  <a:srgbClr val="000000"/>
                </a:solidFill>
              </a:rPr>
              <a:t> spend on your website?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GB" sz="2400">
                <a:solidFill>
                  <a:srgbClr val="000000"/>
                </a:solidFill>
              </a:rPr>
              <a:t>Who is your target audience and how will your</a:t>
            </a:r>
            <a:br>
              <a:rPr lang="en-GB" sz="2400">
                <a:solidFill>
                  <a:srgbClr val="000000"/>
                </a:solidFill>
              </a:rPr>
            </a:br>
            <a:r>
              <a:rPr lang="en-GB" sz="2400">
                <a:solidFill>
                  <a:srgbClr val="000000"/>
                </a:solidFill>
              </a:rPr>
              <a:t> website be designed to reach them?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???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Contact</a:t>
            </a:r>
            <a:endParaRPr/>
          </a:p>
        </p:txBody>
      </p:sp>
      <p:sp>
        <p:nvSpPr>
          <p:cNvPr id="243" name="Google Shape;243;p48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www.example.com</a:t>
            </a:r>
            <a:endParaRPr sz="1400"/>
          </a:p>
        </p:txBody>
      </p:sp>
      <p:pic>
        <p:nvPicPr>
          <p:cNvPr id="244" name="Google Shape;2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6441" y="152400"/>
            <a:ext cx="8855158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8"/>
          <p:cNvSpPr txBox="1"/>
          <p:nvPr/>
        </p:nvSpPr>
        <p:spPr>
          <a:xfrm>
            <a:off x="631450" y="1029175"/>
            <a:ext cx="2562300" cy="872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980000"/>
                </a:solidFill>
                <a:latin typeface="Merriweather"/>
                <a:ea typeface="Merriweather"/>
                <a:cs typeface="Merriweather"/>
                <a:sym typeface="Merriweather"/>
              </a:rPr>
              <a:t>HTML</a:t>
            </a:r>
            <a:endParaRPr b="1" sz="3000">
              <a:solidFill>
                <a:srgbClr val="98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6" name="Google Shape;246;p48"/>
          <p:cNvSpPr txBox="1"/>
          <p:nvPr/>
        </p:nvSpPr>
        <p:spPr>
          <a:xfrm>
            <a:off x="5969300" y="4307750"/>
            <a:ext cx="2850000" cy="59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HTML + CSS</a:t>
            </a:r>
            <a:endParaRPr b="1" sz="3600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98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web development hierarchy is as follows:</a:t>
            </a:r>
            <a:endParaRPr sz="3000">
              <a:solidFill>
                <a:srgbClr val="980000"/>
              </a:solidFill>
            </a:endParaRPr>
          </a:p>
        </p:txBody>
      </p:sp>
      <p:sp>
        <p:nvSpPr>
          <p:cNvPr id="252" name="Google Shape;252;p49"/>
          <p:cNvSpPr txBox="1"/>
          <p:nvPr>
            <p:ph idx="1" type="body"/>
          </p:nvPr>
        </p:nvSpPr>
        <p:spPr>
          <a:xfrm>
            <a:off x="2742075" y="1152475"/>
            <a:ext cx="6090300" cy="3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Arial"/>
              <a:buChar char="●"/>
            </a:pPr>
            <a:r>
              <a:rPr lang="en-GB" sz="3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Client-side coding</a:t>
            </a:r>
            <a:endParaRPr sz="3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Arial"/>
              <a:buChar char="●"/>
            </a:pPr>
            <a:r>
              <a:rPr lang="en-GB" sz="3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Server-side coding</a:t>
            </a:r>
            <a:endParaRPr sz="3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000"/>
              <a:buFont typeface="Arial"/>
              <a:buChar char="●"/>
            </a:pPr>
            <a:r>
              <a:rPr lang="en-GB" sz="3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Database technology</a:t>
            </a:r>
            <a:endParaRPr b="1"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98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Client ?</a:t>
            </a:r>
            <a:endParaRPr sz="3600">
              <a:solidFill>
                <a:srgbClr val="980000"/>
              </a:solidFill>
            </a:endParaRPr>
          </a:p>
        </p:txBody>
      </p:sp>
      <p:sp>
        <p:nvSpPr>
          <p:cNvPr id="258" name="Google Shape;258;p50"/>
          <p:cNvSpPr txBox="1"/>
          <p:nvPr>
            <p:ph idx="1" type="body"/>
          </p:nvPr>
        </p:nvSpPr>
        <p:spPr>
          <a:xfrm>
            <a:off x="226400" y="1152475"/>
            <a:ext cx="8606100" cy="3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300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GB" sz="300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client</a:t>
            </a:r>
            <a:r>
              <a:rPr lang="en-GB" sz="300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computer hardware device or software that accesses a service made available by a server. The server is often (but not always) located on a separate physical computer.</a:t>
            </a:r>
            <a:endParaRPr b="1"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98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Server ?</a:t>
            </a:r>
            <a:endParaRPr sz="3600">
              <a:solidFill>
                <a:srgbClr val="980000"/>
              </a:solidFill>
            </a:endParaRPr>
          </a:p>
        </p:txBody>
      </p:sp>
      <p:sp>
        <p:nvSpPr>
          <p:cNvPr id="264" name="Google Shape;264;p51"/>
          <p:cNvSpPr txBox="1"/>
          <p:nvPr>
            <p:ph idx="1" type="body"/>
          </p:nvPr>
        </p:nvSpPr>
        <p:spPr>
          <a:xfrm>
            <a:off x="226400" y="1152475"/>
            <a:ext cx="8606100" cy="38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900"/>
              </a:spcAft>
              <a:buNone/>
            </a:pPr>
            <a:r>
              <a:rPr lang="en-GB" sz="300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GB" sz="300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server</a:t>
            </a:r>
            <a:r>
              <a:rPr lang="en-GB" sz="3000">
                <a:solidFill>
                  <a:srgbClr val="55555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physical computer dedicated to run services to serve the needs of other computers. Depending on the service that is running, it could be a file server, database server, home media server, print server, or web server.</a:t>
            </a:r>
            <a:endParaRPr sz="300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980000"/>
                </a:solidFill>
              </a:rPr>
              <a:t>Primary technologies for the web</a:t>
            </a:r>
            <a:endParaRPr sz="3600">
              <a:solidFill>
                <a:srgbClr val="980000"/>
              </a:solidFill>
            </a:endParaRPr>
          </a:p>
        </p:txBody>
      </p:sp>
      <p:sp>
        <p:nvSpPr>
          <p:cNvPr id="270" name="Google Shape;270;p52"/>
          <p:cNvSpPr txBox="1"/>
          <p:nvPr>
            <p:ph idx="1" type="body"/>
          </p:nvPr>
        </p:nvSpPr>
        <p:spPr>
          <a:xfrm>
            <a:off x="311700" y="1152475"/>
            <a:ext cx="8520600" cy="3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2400">
                <a:solidFill>
                  <a:srgbClr val="000000"/>
                </a:solidFill>
              </a:rPr>
              <a:t>Markup Languages </a:t>
            </a:r>
            <a:endParaRPr b="1" sz="24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2400">
                <a:solidFill>
                  <a:srgbClr val="000000"/>
                </a:solidFill>
              </a:rPr>
              <a:t>HTML, DHTML, XML, XSLT, etc....</a:t>
            </a:r>
            <a:endParaRPr sz="24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2400">
                <a:solidFill>
                  <a:srgbClr val="000000"/>
                </a:solidFill>
              </a:rPr>
              <a:t>Cascading Style Sheets (CSS)</a:t>
            </a:r>
            <a:endParaRPr b="1" sz="24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2400">
                <a:solidFill>
                  <a:srgbClr val="000000"/>
                </a:solidFill>
              </a:rPr>
              <a:t>Scripting languages</a:t>
            </a:r>
            <a:endParaRPr b="1" sz="24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2400">
                <a:solidFill>
                  <a:srgbClr val="000000"/>
                </a:solidFill>
              </a:rPr>
              <a:t>perl,javascript,php, etc....</a:t>
            </a:r>
            <a:endParaRPr sz="24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GB" sz="2400">
                <a:solidFill>
                  <a:srgbClr val="000000"/>
                </a:solidFill>
              </a:rPr>
              <a:t>Web creation and editing software</a:t>
            </a:r>
            <a:endParaRPr b="1" sz="24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2400">
                <a:solidFill>
                  <a:srgbClr val="000000"/>
                </a:solidFill>
              </a:rPr>
              <a:t>Notepad, FrontPage, Coldfusion, Flash, Hotmetal, Site Builder, etc..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53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Speaker’s Suggestion</a:t>
            </a:r>
            <a:endParaRPr/>
          </a:p>
        </p:txBody>
      </p:sp>
      <p:sp>
        <p:nvSpPr>
          <p:cNvPr id="277" name="Google Shape;277;p53"/>
          <p:cNvSpPr/>
          <p:nvPr/>
        </p:nvSpPr>
        <p:spPr>
          <a:xfrm>
            <a:off x="287680" y="2075505"/>
            <a:ext cx="1648200" cy="166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53"/>
          <p:cNvSpPr txBox="1"/>
          <p:nvPr/>
        </p:nvSpPr>
        <p:spPr>
          <a:xfrm>
            <a:off x="287825" y="2596750"/>
            <a:ext cx="16482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HTML,CSS,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JavaScript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9" name="Google Shape;279;p53"/>
          <p:cNvSpPr/>
          <p:nvPr/>
        </p:nvSpPr>
        <p:spPr>
          <a:xfrm>
            <a:off x="2458854" y="1730439"/>
            <a:ext cx="2212200" cy="2355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3"/>
          <p:cNvSpPr txBox="1"/>
          <p:nvPr/>
        </p:nvSpPr>
        <p:spPr>
          <a:xfrm>
            <a:off x="2472838" y="2596750"/>
            <a:ext cx="22122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Python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1" name="Google Shape;281;p53"/>
          <p:cNvSpPr/>
          <p:nvPr/>
        </p:nvSpPr>
        <p:spPr>
          <a:xfrm>
            <a:off x="5268190" y="1987265"/>
            <a:ext cx="1732200" cy="184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53"/>
          <p:cNvSpPr txBox="1"/>
          <p:nvPr/>
        </p:nvSpPr>
        <p:spPr>
          <a:xfrm>
            <a:off x="5385531" y="2610099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Sqlite/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MySQL/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MongoDB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3" name="Google Shape;283;p53"/>
          <p:cNvSpPr/>
          <p:nvPr/>
        </p:nvSpPr>
        <p:spPr>
          <a:xfrm>
            <a:off x="7331050" y="2074225"/>
            <a:ext cx="1506600" cy="166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7460734" y="2596750"/>
            <a:ext cx="1242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Django/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Flask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475" y="30001"/>
            <a:ext cx="9144000" cy="511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Content is important, but content alone will not make your site work.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Google Shape;2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523488"/>
            <a:ext cx="4680000" cy="41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type="title"/>
          </p:nvPr>
        </p:nvSpPr>
        <p:spPr>
          <a:xfrm>
            <a:off x="311700" y="391350"/>
            <a:ext cx="8520600" cy="11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DEVELOPMENT</a:t>
            </a:r>
            <a:endParaRPr b="0"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8"/>
          <p:cNvSpPr txBox="1"/>
          <p:nvPr/>
        </p:nvSpPr>
        <p:spPr>
          <a:xfrm>
            <a:off x="6804800" y="4584650"/>
            <a:ext cx="2265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Aditya Raman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 Principles of ‘GOOD’ web design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 txBox="1"/>
          <p:nvPr/>
        </p:nvSpPr>
        <p:spPr>
          <a:xfrm>
            <a:off x="9600" y="17700"/>
            <a:ext cx="9134400" cy="2554200"/>
          </a:xfrm>
          <a:prstGeom prst="rect">
            <a:avLst/>
          </a:prstGeom>
          <a:solidFill>
            <a:srgbClr val="EA3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3600"/>
              <a:buAutoNum type="arabicPeriod"/>
            </a:pPr>
            <a:r>
              <a:rPr b="1" lang="en-GB" sz="3600">
                <a:solidFill>
                  <a:srgbClr val="FFFFFF"/>
                </a:solidFill>
              </a:rPr>
              <a:t>Visitor-centric, clear purpose</a:t>
            </a:r>
            <a:endParaRPr sz="36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6" name="Google Shape;306;p57"/>
          <p:cNvSpPr txBox="1"/>
          <p:nvPr/>
        </p:nvSpPr>
        <p:spPr>
          <a:xfrm>
            <a:off x="-9100" y="2581050"/>
            <a:ext cx="91344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600"/>
              <a:t>2.  Progressive disclosure</a:t>
            </a:r>
            <a:endParaRPr sz="3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/>
          <p:nvPr/>
        </p:nvSpPr>
        <p:spPr>
          <a:xfrm>
            <a:off x="9600" y="17700"/>
            <a:ext cx="9134400" cy="25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600"/>
              <a:t>3.  Displays quickly</a:t>
            </a:r>
            <a:endParaRPr b="1" sz="3600"/>
          </a:p>
        </p:txBody>
      </p:sp>
      <p:sp>
        <p:nvSpPr>
          <p:cNvPr id="312" name="Google Shape;312;p58"/>
          <p:cNvSpPr txBox="1"/>
          <p:nvPr/>
        </p:nvSpPr>
        <p:spPr>
          <a:xfrm>
            <a:off x="-9100" y="2581050"/>
            <a:ext cx="9134400" cy="2554200"/>
          </a:xfrm>
          <a:prstGeom prst="rect">
            <a:avLst/>
          </a:prstGeom>
          <a:solidFill>
            <a:srgbClr val="EA3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600">
                <a:solidFill>
                  <a:srgbClr val="FFFFFF"/>
                </a:solidFill>
              </a:rPr>
              <a:t>4. Browser compatible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9"/>
          <p:cNvSpPr txBox="1"/>
          <p:nvPr/>
        </p:nvSpPr>
        <p:spPr>
          <a:xfrm>
            <a:off x="9600" y="17700"/>
            <a:ext cx="9134400" cy="2554200"/>
          </a:xfrm>
          <a:prstGeom prst="rect">
            <a:avLst/>
          </a:prstGeom>
          <a:solidFill>
            <a:srgbClr val="EA3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600">
                <a:solidFill>
                  <a:srgbClr val="FFFFFF"/>
                </a:solidFill>
              </a:rPr>
              <a:t>5. Intuitive navigation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318" name="Google Shape;318;p59"/>
          <p:cNvSpPr txBox="1"/>
          <p:nvPr/>
        </p:nvSpPr>
        <p:spPr>
          <a:xfrm>
            <a:off x="-9100" y="2581050"/>
            <a:ext cx="91344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600"/>
              <a:t>6</a:t>
            </a:r>
            <a:r>
              <a:rPr b="1" lang="en-GB" sz="3600"/>
              <a:t>.  </a:t>
            </a:r>
            <a:r>
              <a:rPr b="1" lang="en-GB" sz="3600"/>
              <a:t>Spelling, grammar, writing</a:t>
            </a:r>
            <a:endParaRPr b="1"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 txBox="1"/>
          <p:nvPr/>
        </p:nvSpPr>
        <p:spPr>
          <a:xfrm>
            <a:off x="9600" y="17700"/>
            <a:ext cx="9134400" cy="25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600"/>
              <a:t>7</a:t>
            </a:r>
            <a:r>
              <a:rPr b="1" lang="en-GB" sz="3600"/>
              <a:t>.  </a:t>
            </a:r>
            <a:r>
              <a:rPr b="1" lang="en-GB" sz="3600"/>
              <a:t>Secure (eCommerce)</a:t>
            </a:r>
            <a:endParaRPr b="1" sz="3600"/>
          </a:p>
        </p:txBody>
      </p:sp>
      <p:sp>
        <p:nvSpPr>
          <p:cNvPr id="324" name="Google Shape;324;p60"/>
          <p:cNvSpPr txBox="1"/>
          <p:nvPr/>
        </p:nvSpPr>
        <p:spPr>
          <a:xfrm>
            <a:off x="-9100" y="2581050"/>
            <a:ext cx="9134400" cy="2554200"/>
          </a:xfrm>
          <a:prstGeom prst="rect">
            <a:avLst/>
          </a:prstGeom>
          <a:solidFill>
            <a:srgbClr val="EA3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600">
                <a:solidFill>
                  <a:srgbClr val="FFFFFF"/>
                </a:solidFill>
              </a:rPr>
              <a:t>8</a:t>
            </a:r>
            <a:r>
              <a:rPr b="1" lang="en-GB" sz="3600">
                <a:solidFill>
                  <a:srgbClr val="FFFFFF"/>
                </a:solidFill>
              </a:rPr>
              <a:t>. </a:t>
            </a:r>
            <a:r>
              <a:rPr b="1" lang="en-GB" sz="3600">
                <a:solidFill>
                  <a:srgbClr val="FFFFFF"/>
                </a:solidFill>
              </a:rPr>
              <a:t>Attractive design, easy to read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/>
          <p:nvPr/>
        </p:nvSpPr>
        <p:spPr>
          <a:xfrm>
            <a:off x="9600" y="17700"/>
            <a:ext cx="9134400" cy="2554200"/>
          </a:xfrm>
          <a:prstGeom prst="rect">
            <a:avLst/>
          </a:prstGeom>
          <a:solidFill>
            <a:srgbClr val="EA3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600">
                <a:solidFill>
                  <a:srgbClr val="FFFFFF"/>
                </a:solidFill>
              </a:rPr>
              <a:t>9</a:t>
            </a:r>
            <a:r>
              <a:rPr b="1" lang="en-GB" sz="3600">
                <a:solidFill>
                  <a:srgbClr val="FFFFFF"/>
                </a:solidFill>
              </a:rPr>
              <a:t>. </a:t>
            </a:r>
            <a:r>
              <a:rPr b="1" lang="en-GB" sz="3600">
                <a:solidFill>
                  <a:srgbClr val="FFFFFF"/>
                </a:solidFill>
              </a:rPr>
              <a:t>Cultural bias? (Regional? Domestic? International?)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330" name="Google Shape;330;p61"/>
          <p:cNvSpPr txBox="1"/>
          <p:nvPr/>
        </p:nvSpPr>
        <p:spPr>
          <a:xfrm>
            <a:off x="-9100" y="2581050"/>
            <a:ext cx="91344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600"/>
              <a:t>10</a:t>
            </a:r>
            <a:r>
              <a:rPr b="1" lang="en-GB" sz="3600"/>
              <a:t>.  </a:t>
            </a:r>
            <a:r>
              <a:rPr b="1" lang="en-GB" sz="3600"/>
              <a:t>No technical problems (broken links, buggy scripts)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/>
        </p:nvSpPr>
        <p:spPr>
          <a:xfrm>
            <a:off x="9600" y="17700"/>
            <a:ext cx="9134400" cy="25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600"/>
              <a:t>11</a:t>
            </a:r>
            <a:r>
              <a:rPr b="1" lang="en-GB" sz="3600"/>
              <a:t>.  </a:t>
            </a:r>
            <a:r>
              <a:rPr b="1" lang="en-GB" sz="3600"/>
              <a:t>Maintainable (separate content from style)</a:t>
            </a:r>
            <a:endParaRPr b="1" sz="3600"/>
          </a:p>
        </p:txBody>
      </p:sp>
      <p:sp>
        <p:nvSpPr>
          <p:cNvPr id="336" name="Google Shape;336;p62"/>
          <p:cNvSpPr txBox="1"/>
          <p:nvPr/>
        </p:nvSpPr>
        <p:spPr>
          <a:xfrm>
            <a:off x="-9100" y="2581050"/>
            <a:ext cx="9134400" cy="2554200"/>
          </a:xfrm>
          <a:prstGeom prst="rect">
            <a:avLst/>
          </a:prstGeom>
          <a:solidFill>
            <a:srgbClr val="EA3C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3600">
                <a:solidFill>
                  <a:srgbClr val="FFFFFF"/>
                </a:solidFill>
              </a:rPr>
              <a:t>12</a:t>
            </a:r>
            <a:r>
              <a:rPr b="1" lang="en-GB" sz="3600">
                <a:solidFill>
                  <a:srgbClr val="FFFFFF"/>
                </a:solidFill>
              </a:rPr>
              <a:t>. </a:t>
            </a:r>
            <a:r>
              <a:rPr b="1" lang="en-GB" sz="3600">
                <a:solidFill>
                  <a:srgbClr val="FFFFFF"/>
                </a:solidFill>
              </a:rPr>
              <a:t>Search Engine Accessible</a:t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of Web Development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80000"/>
                </a:solidFill>
              </a:rPr>
              <a:t>WebRTC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347" name="Google Shape;347;p64"/>
          <p:cNvSpPr txBox="1"/>
          <p:nvPr>
            <p:ph idx="1" type="body"/>
          </p:nvPr>
        </p:nvSpPr>
        <p:spPr>
          <a:xfrm>
            <a:off x="311700" y="1274455"/>
            <a:ext cx="3999900" cy="306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rgbClr val="333333"/>
                </a:solidFill>
                <a:highlight>
                  <a:srgbClr val="EEEEEE"/>
                </a:highlight>
                <a:latin typeface="Arial"/>
                <a:ea typeface="Arial"/>
                <a:cs typeface="Arial"/>
                <a:sym typeface="Arial"/>
              </a:rPr>
              <a:t>WebRTC is a free, open project</a:t>
            </a:r>
            <a:r>
              <a:rPr lang="en-GB" sz="1800">
                <a:solidFill>
                  <a:srgbClr val="333333"/>
                </a:solidFill>
                <a:highlight>
                  <a:srgbClr val="EEEEEE"/>
                </a:highlight>
                <a:latin typeface="Arial"/>
                <a:ea typeface="Arial"/>
                <a:cs typeface="Arial"/>
                <a:sym typeface="Arial"/>
              </a:rPr>
              <a:t> that provides browsers and mobile applications with Real-Time Communications (RTC) capabilities via simple APIs. The WebRTC components have been optimized to best serve this purpose</a:t>
            </a:r>
            <a:endParaRPr b="1" sz="1800">
              <a:solidFill>
                <a:srgbClr val="980000"/>
              </a:solidFill>
            </a:endParaRPr>
          </a:p>
        </p:txBody>
      </p:sp>
      <p:sp>
        <p:nvSpPr>
          <p:cNvPr id="348" name="Google Shape;348;p64"/>
          <p:cNvSpPr txBox="1"/>
          <p:nvPr/>
        </p:nvSpPr>
        <p:spPr>
          <a:xfrm>
            <a:off x="4533775" y="1260850"/>
            <a:ext cx="4431900" cy="3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WebRTC is designed to work peer-to-peer, so users can connect by the most direct route possible. However, WebRTC is built to cope with real-world networking: client applications need to traverse </a:t>
            </a:r>
            <a:r>
              <a:rPr lang="en-GB" sz="1800"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NAT(</a:t>
            </a:r>
            <a:r>
              <a:rPr b="1" lang="en-GB" sz="1800">
                <a:solidFill>
                  <a:srgbClr val="222222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Network address translator</a:t>
            </a:r>
            <a:r>
              <a:rPr lang="en-GB" sz="1800"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) gateways</a:t>
            </a:r>
            <a:r>
              <a:rPr lang="en-GB" sz="18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firewalls, and peer to peer networking needs fallbacks in case direct connection fails.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64"/>
          <p:cNvSpPr txBox="1"/>
          <p:nvPr/>
        </p:nvSpPr>
        <p:spPr>
          <a:xfrm>
            <a:off x="6434625" y="4532225"/>
            <a:ext cx="24600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https://webrtc.org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Scope of Web Development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title"/>
          </p:nvPr>
        </p:nvSpPr>
        <p:spPr>
          <a:xfrm>
            <a:off x="311700" y="555600"/>
            <a:ext cx="85632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980000"/>
                </a:solidFill>
              </a:rPr>
              <a:t>LET’S  BEGIN</a:t>
            </a:r>
            <a:endParaRPr sz="3000">
              <a:solidFill>
                <a:srgbClr val="980000"/>
              </a:solidFill>
            </a:endParaRPr>
          </a:p>
        </p:txBody>
      </p:sp>
      <p:sp>
        <p:nvSpPr>
          <p:cNvPr id="192" name="Google Shape;192;p39"/>
          <p:cNvSpPr txBox="1"/>
          <p:nvPr>
            <p:ph idx="1" type="body"/>
          </p:nvPr>
        </p:nvSpPr>
        <p:spPr>
          <a:xfrm>
            <a:off x="2543800" y="1391375"/>
            <a:ext cx="4270200" cy="3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-"/>
            </a:pPr>
            <a:r>
              <a:rPr b="1" lang="en-GB" sz="2800">
                <a:solidFill>
                  <a:srgbClr val="000000"/>
                </a:solidFill>
              </a:rPr>
              <a:t>WHAT IS THIS ?</a:t>
            </a:r>
            <a:endParaRPr b="1" sz="2800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-"/>
            </a:pPr>
            <a:r>
              <a:rPr b="1" lang="en-GB" sz="2800">
                <a:solidFill>
                  <a:srgbClr val="000000"/>
                </a:solidFill>
              </a:rPr>
              <a:t>WHY THIS ?</a:t>
            </a:r>
            <a:endParaRPr b="1" sz="2800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-"/>
            </a:pPr>
            <a:r>
              <a:rPr b="1" lang="en-GB" sz="2800">
                <a:solidFill>
                  <a:srgbClr val="000000"/>
                </a:solidFill>
              </a:rPr>
              <a:t>HOW ?</a:t>
            </a:r>
            <a:endParaRPr b="1" sz="2800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-"/>
            </a:pPr>
            <a:r>
              <a:rPr b="1" lang="en-GB" sz="2800">
                <a:solidFill>
                  <a:srgbClr val="000000"/>
                </a:solidFill>
              </a:rPr>
              <a:t>WHERE TO BEGIN ?</a:t>
            </a:r>
            <a:endParaRPr b="1" sz="2800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-"/>
            </a:pPr>
            <a:r>
              <a:rPr b="1" lang="en-GB" sz="2800">
                <a:solidFill>
                  <a:srgbClr val="000000"/>
                </a:solidFill>
              </a:rPr>
              <a:t>WHAT TO DO ?</a:t>
            </a:r>
            <a:endParaRPr b="1" sz="2800">
              <a:solidFill>
                <a:srgbClr val="000000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-"/>
            </a:pPr>
            <a:r>
              <a:rPr b="1" lang="en-GB" sz="2800">
                <a:solidFill>
                  <a:srgbClr val="000000"/>
                </a:solidFill>
              </a:rPr>
              <a:t>YES, I AM READY !</a:t>
            </a:r>
            <a:endParaRPr b="1"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Scope of Web Development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0" name="Google Shape;360;p66"/>
          <p:cNvSpPr txBox="1"/>
          <p:nvPr>
            <p:ph idx="1" type="body"/>
          </p:nvPr>
        </p:nvSpPr>
        <p:spPr>
          <a:xfrm>
            <a:off x="311700" y="1152475"/>
            <a:ext cx="39999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Web Development intern in India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3600">
                <a:solidFill>
                  <a:srgbClr val="980000"/>
                </a:solidFill>
              </a:rPr>
              <a:t>2978 Results</a:t>
            </a:r>
            <a:endParaRPr b="1" sz="3600">
              <a:solidFill>
                <a:srgbClr val="980000"/>
              </a:solidFill>
            </a:endParaRPr>
          </a:p>
        </p:txBody>
      </p:sp>
      <p:pic>
        <p:nvPicPr>
          <p:cNvPr id="361" name="Google Shape;36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69850"/>
            <a:ext cx="4216842" cy="38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6"/>
          <p:cNvSpPr txBox="1"/>
          <p:nvPr/>
        </p:nvSpPr>
        <p:spPr>
          <a:xfrm>
            <a:off x="311700" y="4365000"/>
            <a:ext cx="17823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Source: LinkedIn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Date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: Aug 22, 2019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/>
              <a:t>SALARY</a:t>
            </a:r>
            <a:endParaRPr b="1" sz="4800"/>
          </a:p>
        </p:txBody>
      </p:sp>
      <p:sp>
        <p:nvSpPr>
          <p:cNvPr id="368" name="Google Shape;368;p67"/>
          <p:cNvSpPr txBox="1"/>
          <p:nvPr>
            <p:ph idx="2" type="body"/>
          </p:nvPr>
        </p:nvSpPr>
        <p:spPr>
          <a:xfrm>
            <a:off x="4823400" y="724200"/>
            <a:ext cx="4179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As a Fresher</a:t>
            </a:r>
            <a:endParaRPr b="1"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10,000 to 25,000 (INR)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After 2-3 years of experience</a:t>
            </a:r>
            <a:endParaRPr b="1"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25,000 to 50,000 (INR)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400"/>
              <a:t>Professionals</a:t>
            </a:r>
            <a:endParaRPr b="1"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6 figure income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you ready to contribute 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GLUG MVIT</a:t>
            </a:r>
            <a:endParaRPr/>
          </a:p>
        </p:txBody>
      </p:sp>
      <p:pic>
        <p:nvPicPr>
          <p:cNvPr id="379" name="Google Shape;3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75" y="76200"/>
            <a:ext cx="2570563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400" y="89325"/>
            <a:ext cx="2570575" cy="496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9"/>
          <p:cNvSpPr txBox="1"/>
          <p:nvPr/>
        </p:nvSpPr>
        <p:spPr>
          <a:xfrm>
            <a:off x="2990400" y="1873950"/>
            <a:ext cx="31632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https://www.glugmvit.com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uFill>
                  <a:noFill/>
                </a:uFill>
                <a:latin typeface="Source Code Pro"/>
                <a:ea typeface="Source Code Pro"/>
                <a:cs typeface="Source Code Pro"/>
                <a:sym typeface="Source Code Pro"/>
                <a:hlinkClick r:id="rId6"/>
              </a:rPr>
              <a:t>https://blog.glugmvit.com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and Websites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/>
          <p:nvPr>
            <p:ph idx="4294967295" type="body"/>
          </p:nvPr>
        </p:nvSpPr>
        <p:spPr>
          <a:xfrm>
            <a:off x="0" y="0"/>
            <a:ext cx="8877300" cy="5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World Wide Web Consortium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The organization responsible for creating official web standards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http://www.w3c.org/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W3Schools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Online web tutorials (also contains web statistics)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http://www.w3schools.com/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Coursera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https://www.coursera.org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Edx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https://www.edx.org/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2"/>
          <p:cNvSpPr txBox="1"/>
          <p:nvPr>
            <p:ph idx="4294967295" type="body"/>
          </p:nvPr>
        </p:nvSpPr>
        <p:spPr>
          <a:xfrm>
            <a:off x="0" y="0"/>
            <a:ext cx="8877300" cy="5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Web Style Guide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A thorough and accessible guide to Web design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http://www.webstyleguide.com/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Jacob Nielsen’s Use It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A web site devoted to accessibility issues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http://www.useit.com/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Cool HomePages.com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A listing of the “coolest” home pages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http://www.coolhomepages.com/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Vincent Flander’s Web Pages That Suck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Learn good design by looking at poorly designed web sites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http://www.webpagesthatsuck.com/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3"/>
          <p:cNvSpPr txBox="1"/>
          <p:nvPr>
            <p:ph idx="4294967295" type="body"/>
          </p:nvPr>
        </p:nvSpPr>
        <p:spPr>
          <a:xfrm>
            <a:off x="0" y="0"/>
            <a:ext cx="8877300" cy="5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Web Site Optimization Analyzer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Analyze time it takes for web site to load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http://www.websiteoptimization.com/services/analyze/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Web Browser Statistics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http://www.w3schools.com/browsers/browserstats.asp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disABILITY Information and Resources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A listing of web sites to help make web pages more accessible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http://www.makoa.org/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Lynx Viewer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Emulations of lynx (text web browser)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http://www.delorie.com/web/lynxview.html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http://www.yellowpipe.com/yis/tools/lynx/lynx_viewer.php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4"/>
          <p:cNvSpPr txBox="1"/>
          <p:nvPr>
            <p:ph idx="4294967295" type="body"/>
          </p:nvPr>
        </p:nvSpPr>
        <p:spPr>
          <a:xfrm>
            <a:off x="0" y="0"/>
            <a:ext cx="8877300" cy="5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WebTV Viewer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An emulation of the WebTV browser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http://developer.msntv.com/Tools/WebTVVwr.asp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HTML Validator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Validates HTML code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http://validator.w3.org/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Bobby Accessibility Validator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Validates web sites for accessibility issues</a:t>
            </a:r>
            <a:b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http://bobby.watchfire.com/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August 2005 Connection Speed Statistics: 	</a:t>
            </a:r>
            <a:r>
              <a:rPr lang="en-GB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http://www.websiteoptimization.com/bw/0508/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5"/>
          <p:cNvSpPr txBox="1"/>
          <p:nvPr>
            <p:ph type="ctrTitle"/>
          </p:nvPr>
        </p:nvSpPr>
        <p:spPr>
          <a:xfrm>
            <a:off x="2463325" y="568650"/>
            <a:ext cx="6424500" cy="39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/>
              <a:t>LET’S ANSWER SOME QUESTIONS</a:t>
            </a:r>
            <a:endParaRPr sz="5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DEVELOPMENT ???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6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acronym of www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acronym of www</a:t>
            </a:r>
            <a:endParaRPr/>
          </a:p>
        </p:txBody>
      </p:sp>
      <p:sp>
        <p:nvSpPr>
          <p:cNvPr id="422" name="Google Shape;422;p77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world wide web</a:t>
            </a:r>
            <a:endParaRPr sz="4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8"/>
          <p:cNvSpPr txBox="1"/>
          <p:nvPr>
            <p:ph type="title"/>
          </p:nvPr>
        </p:nvSpPr>
        <p:spPr>
          <a:xfrm>
            <a:off x="283100" y="244200"/>
            <a:ext cx="86205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one of these is used in Server Side Development? </a:t>
            </a:r>
            <a:endParaRPr/>
          </a:p>
        </p:txBody>
      </p:sp>
      <p:sp>
        <p:nvSpPr>
          <p:cNvPr id="428" name="Google Shape;428;p78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8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78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78"/>
          <p:cNvSpPr txBox="1"/>
          <p:nvPr>
            <p:ph type="title"/>
          </p:nvPr>
        </p:nvSpPr>
        <p:spPr>
          <a:xfrm>
            <a:off x="6049075" y="2634300"/>
            <a:ext cx="24816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2" name="Google Shape;432;p78"/>
          <p:cNvSpPr txBox="1"/>
          <p:nvPr>
            <p:ph type="title"/>
          </p:nvPr>
        </p:nvSpPr>
        <p:spPr>
          <a:xfrm>
            <a:off x="443475" y="2534238"/>
            <a:ext cx="24816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Django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3" name="Google Shape;433;p78"/>
          <p:cNvSpPr txBox="1"/>
          <p:nvPr>
            <p:ph type="title"/>
          </p:nvPr>
        </p:nvSpPr>
        <p:spPr>
          <a:xfrm>
            <a:off x="3284375" y="2611700"/>
            <a:ext cx="24816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HTML5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9"/>
          <p:cNvSpPr txBox="1"/>
          <p:nvPr>
            <p:ph type="title"/>
          </p:nvPr>
        </p:nvSpPr>
        <p:spPr>
          <a:xfrm>
            <a:off x="283100" y="244200"/>
            <a:ext cx="86205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one of these is used in Server Side Development? </a:t>
            </a:r>
            <a:endParaRPr/>
          </a:p>
        </p:txBody>
      </p:sp>
      <p:sp>
        <p:nvSpPr>
          <p:cNvPr id="439" name="Google Shape;439;p79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79"/>
          <p:cNvSpPr txBox="1"/>
          <p:nvPr>
            <p:ph type="title"/>
          </p:nvPr>
        </p:nvSpPr>
        <p:spPr>
          <a:xfrm>
            <a:off x="443475" y="2534238"/>
            <a:ext cx="24816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Django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idx="2" type="body"/>
          </p:nvPr>
        </p:nvSpPr>
        <p:spPr>
          <a:xfrm>
            <a:off x="4772700" y="246825"/>
            <a:ext cx="4217700" cy="47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A)  Graphic interface</a:t>
            </a:r>
            <a:endParaRPr sz="3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B)  Database programming</a:t>
            </a:r>
            <a:endParaRPr sz="3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C)  PHP Scripts</a:t>
            </a:r>
            <a:endParaRPr sz="3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D)  HTML programming</a:t>
            </a:r>
            <a:endParaRPr sz="3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E)  Interface design</a:t>
            </a:r>
            <a:endParaRPr sz="3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80"/>
          <p:cNvSpPr txBox="1"/>
          <p:nvPr/>
        </p:nvSpPr>
        <p:spPr>
          <a:xfrm>
            <a:off x="108075" y="339600"/>
            <a:ext cx="4217700" cy="44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Which of the following tasks or elements would be considered back-end ?</a:t>
            </a:r>
            <a:endParaRPr sz="3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 txBox="1"/>
          <p:nvPr>
            <p:ph idx="2" type="body"/>
          </p:nvPr>
        </p:nvSpPr>
        <p:spPr>
          <a:xfrm>
            <a:off x="4772700" y="246825"/>
            <a:ext cx="4217700" cy="47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GB" sz="36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B)  Database programming</a:t>
            </a:r>
            <a:endParaRPr sz="36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rtl="0" algn="l">
              <a:spcBef>
                <a:spcPts val="1600"/>
              </a:spcBef>
              <a:spcAft>
                <a:spcPts val="0"/>
              </a:spcAft>
              <a:buSzPts val="3600"/>
              <a:buChar char="-"/>
            </a:pPr>
            <a:r>
              <a:rPr lang="en-GB" sz="36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C)  PHP Scripts</a:t>
            </a:r>
            <a:endParaRPr sz="36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81"/>
          <p:cNvSpPr txBox="1"/>
          <p:nvPr/>
        </p:nvSpPr>
        <p:spPr>
          <a:xfrm>
            <a:off x="108075" y="339600"/>
            <a:ext cx="4217700" cy="44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Which of the following tasks or elements would be considered back-end ?</a:t>
            </a:r>
            <a:endParaRPr sz="3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acronym of https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acronym of https</a:t>
            </a:r>
            <a:endParaRPr/>
          </a:p>
        </p:txBody>
      </p:sp>
      <p:sp>
        <p:nvSpPr>
          <p:cNvPr id="463" name="Google Shape;463;p8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Hypertext Transfer Protocol Secure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4"/>
          <p:cNvSpPr txBox="1"/>
          <p:nvPr>
            <p:ph type="title"/>
          </p:nvPr>
        </p:nvSpPr>
        <p:spPr>
          <a:xfrm>
            <a:off x="0" y="37450"/>
            <a:ext cx="4572000" cy="32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Merriweather Black"/>
                <a:ea typeface="Merriweather Black"/>
                <a:cs typeface="Merriweather Black"/>
                <a:sym typeface="Merriweather Black"/>
              </a:rPr>
              <a:t>ADITYA RAMAN</a:t>
            </a:r>
            <a:endParaRPr sz="6000"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469" name="Google Shape;469;p84"/>
          <p:cNvSpPr txBox="1"/>
          <p:nvPr>
            <p:ph idx="2" type="body"/>
          </p:nvPr>
        </p:nvSpPr>
        <p:spPr>
          <a:xfrm>
            <a:off x="4706800" y="-25"/>
            <a:ext cx="4437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80000"/>
                </a:solidFill>
              </a:rPr>
              <a:t>LinkedIn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www.linkedin.com/in/ramanaditya</a:t>
            </a:r>
            <a:endParaRPr b="1"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980000"/>
                </a:solidFill>
              </a:rPr>
              <a:t>GitHub</a:t>
            </a:r>
            <a:endParaRPr b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2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https://github.com/ramanaditya</a:t>
            </a:r>
            <a:endParaRPr b="1" sz="2000">
              <a:solidFill>
                <a:srgbClr val="000000"/>
              </a:solidFill>
            </a:endParaRPr>
          </a:p>
        </p:txBody>
      </p:sp>
      <p:sp>
        <p:nvSpPr>
          <p:cNvPr id="470" name="Google Shape;470;p84"/>
          <p:cNvSpPr txBox="1"/>
          <p:nvPr/>
        </p:nvSpPr>
        <p:spPr>
          <a:xfrm>
            <a:off x="83725" y="4046231"/>
            <a:ext cx="44838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/>
              </a:rPr>
              <a:t>adityaraman96@gmail.com</a:t>
            </a:r>
            <a:endParaRPr b="1"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71" name="Google Shape;471;p84"/>
          <p:cNvSpPr txBox="1"/>
          <p:nvPr/>
        </p:nvSpPr>
        <p:spPr>
          <a:xfrm>
            <a:off x="83725" y="2848699"/>
            <a:ext cx="44373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www.adityaraman.ml</a:t>
            </a:r>
            <a:endParaRPr b="1" sz="3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04"/>
            <a:ext cx="9144000" cy="5147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80000"/>
                </a:solidFill>
              </a:rPr>
              <a:t>WHAT IS WEB DEVELOPMENT ?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Web Development is the planning and creation of websites.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It deals with the process of developing a website.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Web development ranges from creating plain text pages to complex web-based applications, social network applications and electronic business applications.</a:t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9915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2"/>
          <p:cNvSpPr txBox="1"/>
          <p:nvPr>
            <p:ph idx="4294967295" type="title"/>
          </p:nvPr>
        </p:nvSpPr>
        <p:spPr>
          <a:xfrm>
            <a:off x="311700" y="165225"/>
            <a:ext cx="85206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980000"/>
                </a:solidFill>
              </a:rPr>
              <a:t>What the web is ?</a:t>
            </a:r>
            <a:endParaRPr sz="3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9916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294967295" type="title"/>
          </p:nvPr>
        </p:nvSpPr>
        <p:spPr>
          <a:xfrm>
            <a:off x="311700" y="292425"/>
            <a:ext cx="85206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980000"/>
                </a:solidFill>
              </a:rPr>
              <a:t>What a web application is ?</a:t>
            </a:r>
            <a:endParaRPr sz="3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>
            <p:ph idx="4294967295" type="title"/>
          </p:nvPr>
        </p:nvSpPr>
        <p:spPr>
          <a:xfrm>
            <a:off x="311700" y="292425"/>
            <a:ext cx="85206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980000"/>
                </a:solidFill>
              </a:rPr>
              <a:t>Web pages can contain programs too.</a:t>
            </a:r>
            <a:endParaRPr sz="3600">
              <a:solidFill>
                <a:srgbClr val="980000"/>
              </a:solidFill>
            </a:endParaRPr>
          </a:p>
        </p:txBody>
      </p:sp>
      <p:pic>
        <p:nvPicPr>
          <p:cNvPr id="221" name="Google Shape;2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800" y="611677"/>
            <a:ext cx="5952754" cy="453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???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